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6" r:id="rId16"/>
  </p:sldIdLst>
  <p:sldSz cx="12192000" cy="6858000"/>
  <p:notesSz cx="6858000" cy="9144000"/>
  <p:embeddedFontLst>
    <p:embeddedFont>
      <p:font typeface="Calibri" panose="020F0502020204030204"/>
      <p:regular r:id="rId20"/>
      <p:bold r:id="rId21"/>
      <p:italic r:id="rId22"/>
      <p:boldItalic r:id="rId23"/>
    </p:embeddedFont>
    <p:embeddedFont>
      <p:font typeface="Merriweather Light"/>
      <p:regular r:id="rId24"/>
      <p:bold r:id="rId25"/>
      <p:italic r:id="rId26"/>
      <p:boldItalic r:id="rId27"/>
    </p:embeddedFont>
    <p:embeddedFont>
      <p:font typeface="DM Sans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  <p:embeddedFont>
      <p:font typeface="DM Sans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52" userDrawn="1">
          <p15:clr>
            <a:srgbClr val="000000"/>
          </p15:clr>
        </p15:guide>
        <p15:guide id="2" pos="2858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5F3F1"/>
    <a:srgbClr val="F9F7F2"/>
    <a:srgbClr val="FCF9EF"/>
    <a:srgbClr val="F8F5EB"/>
    <a:srgbClr val="005088"/>
    <a:srgbClr val="00519B"/>
    <a:srgbClr val="0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52"/>
        <p:guide pos="285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20.fntdata"/><Relationship Id="rId38" Type="http://schemas.openxmlformats.org/officeDocument/2006/relationships/font" Target="fonts/font19.fntdata"/><Relationship Id="rId37" Type="http://schemas.openxmlformats.org/officeDocument/2006/relationships/font" Target="fonts/font18.fntdata"/><Relationship Id="rId36" Type="http://schemas.openxmlformats.org/officeDocument/2006/relationships/font" Target="fonts/font17.fntdata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     </a:t>
            </a:r>
          </a:p>
        </p:txBody>
      </p:sp>
      <p:sp>
        <p:nvSpPr>
          <p:cNvPr id="189" name="Google Shape;189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6.png"/><Relationship Id="rId21" Type="http://schemas.openxmlformats.org/officeDocument/2006/relationships/tags" Target="../tags/tag18.xml"/><Relationship Id="rId20" Type="http://schemas.openxmlformats.org/officeDocument/2006/relationships/image" Target="../media/image5.png"/><Relationship Id="rId2" Type="http://schemas.openxmlformats.org/officeDocument/2006/relationships/tags" Target="../tags/tag2.xml"/><Relationship Id="rId19" Type="http://schemas.openxmlformats.org/officeDocument/2006/relationships/tags" Target="../tags/tag17.xml"/><Relationship Id="rId18" Type="http://schemas.openxmlformats.org/officeDocument/2006/relationships/image" Target="../media/image4.png"/><Relationship Id="rId17" Type="http://schemas.openxmlformats.org/officeDocument/2006/relationships/tags" Target="../tags/tag16.xml"/><Relationship Id="rId16" Type="http://schemas.openxmlformats.org/officeDocument/2006/relationships/image" Target="../media/image3.png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7.png"/><Relationship Id="rId3" Type="http://schemas.openxmlformats.org/officeDocument/2006/relationships/tags" Target="../tags/tag28.xml"/><Relationship Id="rId2" Type="http://schemas.openxmlformats.org/officeDocument/2006/relationships/image" Target="../media/image8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190511" y="2282279"/>
            <a:ext cx="7810976" cy="7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EinStein Würfelt Nicht!</a:t>
            </a:r>
            <a:endParaRPr lang="en-US" sz="54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376487" y="3303240"/>
            <a:ext cx="7439025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Variant Puzzle </a:t>
            </a:r>
            <a:r>
              <a:rPr lang="en-US" altLang="zh-CN" sz="2100" b="0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altLang="zh-CN" sz="2100" b="0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imulator</a:t>
            </a:r>
            <a:endParaRPr lang="en-US" sz="2100" b="0" i="0" u="none" strike="noStrike" cap="none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376487" y="4110930"/>
            <a:ext cx="74391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Dong Hanyu</a:t>
            </a:r>
            <a:endParaRPr sz="1350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Qiu Ziming</a:t>
            </a:r>
            <a:endParaRPr sz="1350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Tian Xu</a:t>
            </a:r>
            <a:endParaRPr sz="1350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Wu Yihang</a:t>
            </a:r>
            <a:endParaRPr sz="1350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/>
        </p:nvSpPr>
        <p:spPr>
          <a:xfrm>
            <a:off x="571500" y="1959322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To solve the puzzle efficiently within 15 seconds, we utilize a custom cost function:</a:t>
            </a:r>
            <a:endParaRPr lang="en-US" sz="1500" b="0" i="0" u="none" strike="noStrike" cap="none">
              <a:solidFill>
                <a:srgbClr val="33415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71500" y="5813772"/>
            <a:ext cx="1104900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1" u="none" strike="noStrike" cap="none">
                <a:solidFill>
                  <a:srgbClr val="475569"/>
                </a:solidFill>
                <a:latin typeface="DM Sans"/>
                <a:ea typeface="DM Sans"/>
                <a:cs typeface="DM Sans"/>
                <a:sym typeface="DM Sans"/>
              </a:rPr>
              <a:t>This heuristic prioritizes moves that minimize the distance to the goal and optimize piece positioning.</a:t>
            </a:r>
            <a:endParaRPr lang="en-US" altLang="zh-CN" sz="1200" b="0" i="1" u="none" strike="noStrike" cap="none">
              <a:solidFill>
                <a:srgbClr val="47556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2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2000" y="2835622"/>
            <a:ext cx="106680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1047750" y="3226147"/>
            <a:ext cx="10572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Cost g(n):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The current round number. We want the fastest win.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047750" y="3769072"/>
            <a:ext cx="10572750" cy="214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Heuristic h(n):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A composite score based on: </a:t>
            </a:r>
            <a:b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1. Distance of Target Piece to goal (Weighted </a:t>
            </a:r>
            <a:r>
              <a:rPr lang="en-US" altLang="zh-CN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7 - pieceCount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altLang="zh-CN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sum of pairwise distances between all pieces.</a:t>
            </a:r>
            <a:endParaRPr lang="en-US" altLang="zh-CN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*  Here, distance is defined as the chessboard distance, representing the minimum moves a piece needs to travel between two points.</a:t>
            </a:r>
            <a:endParaRPr lang="en-US" altLang="zh-CN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2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341664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500" y="3959572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571500" y="571500"/>
            <a:ext cx="116014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The Heuristic Function</a:t>
            </a:r>
            <a:endParaRPr lang="en-US" sz="36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571500" y="1333500"/>
            <a:ext cx="11049000" cy="95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68425" y="4639945"/>
          <a:ext cx="1250950" cy="66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812800" imgH="431800" progId="Equation.KSEE3">
                  <p:embed/>
                </p:oleObj>
              </mc:Choice>
              <mc:Fallback>
                <p:oleObj name="" r:id="rId4" imgW="812800" imgH="4318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8425" y="4639945"/>
                        <a:ext cx="1250950" cy="66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847765" y="1713605"/>
            <a:ext cx="110490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AI Player successfully solves all challenge levels well under the 15-second limit.</a:t>
            </a:r>
            <a:endParaRPr lang="en-US" altLang="zh-CN" sz="2000" b="0" i="0" u="none" strike="noStrike" cap="none">
              <a:solidFill>
                <a:srgbClr val="33415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7" name="Google Shape;227;p2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00" y="1901081"/>
            <a:ext cx="207074" cy="20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571500" y="571500"/>
            <a:ext cx="116014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Performance Evaluation</a:t>
            </a:r>
            <a:endParaRPr lang="en-US" sz="36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571500" y="1333500"/>
            <a:ext cx="11049000" cy="95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8400" y="2767965"/>
            <a:ext cx="73152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Level 1: The solution is found after searching   8 positions.</a:t>
            </a:r>
            <a:endParaRPr lang="en-US" altLang="zh-CN" sz="2000"/>
          </a:p>
          <a:p>
            <a:r>
              <a:rPr lang="en-US" altLang="zh-CN" sz="2000"/>
              <a:t>Level </a:t>
            </a: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/>
              <a:t>: The solution is found after searching 1</a:t>
            </a: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2000"/>
              <a:t> positions.</a:t>
            </a:r>
            <a:endParaRPr lang="en-US" altLang="zh-CN" sz="2000"/>
          </a:p>
          <a:p>
            <a:r>
              <a:rPr lang="en-US" altLang="zh-CN" sz="2000"/>
              <a:t>Level </a:t>
            </a: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000"/>
              <a:t>: The solution is found after searching 11 positions.</a:t>
            </a:r>
            <a:endParaRPr lang="en-US" altLang="zh-CN" sz="2000"/>
          </a:p>
          <a:p>
            <a:r>
              <a:rPr lang="en-US" altLang="zh-CN" sz="2000"/>
              <a:t>Level </a:t>
            </a: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000"/>
              <a:t>: The solution is found after searching 17 positions.</a:t>
            </a:r>
            <a:endParaRPr lang="en-US" altLang="zh-CN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可视化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/>
        </p:nvSpPr>
        <p:spPr>
          <a:xfrm>
            <a:off x="4500800" y="2679352"/>
            <a:ext cx="3190398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lang="en-US" sz="45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st_object_image_2366088494"/>
          <p:cNvPicPr>
            <a:picLocks noChangeAspect="1"/>
          </p:cNvPicPr>
          <p:nvPr/>
        </p:nvPicPr>
        <p:blipFill>
          <a:blip r:embed="rId1"/>
          <a:srcRect r="22761"/>
          <a:stretch>
            <a:fillRect/>
          </a:stretch>
        </p:blipFill>
        <p:spPr>
          <a:xfrm>
            <a:off x="-59055" y="0"/>
            <a:ext cx="6022242" cy="6857977"/>
          </a:xfrm>
          <a:prstGeom prst="rect">
            <a:avLst/>
          </a:prstGeom>
        </p:spPr>
      </p:pic>
      <p:sp>
        <p:nvSpPr>
          <p:cNvPr id="92" name="Google Shape;92;p14"/>
          <p:cNvSpPr txBox="1"/>
          <p:nvPr/>
        </p:nvSpPr>
        <p:spPr>
          <a:xfrm>
            <a:off x="6869686" y="1430130"/>
            <a:ext cx="4800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"God does not play dice"</a:t>
            </a:r>
            <a:endParaRPr lang="en-US" sz="18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869686" y="1915905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— Albert Einstein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869686" y="2696955"/>
            <a:ext cx="4572000" cy="22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Einstein believed in a deterministic universe.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Our project tackles the </a:t>
            </a:r>
            <a:r>
              <a:rPr lang="en-US" sz="1500" b="1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"EinStein würfelt nicht!"</a:t>
            </a: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puzzle variant, </a:t>
            </a:r>
            <a:r>
              <a:rPr lang="en-US" sz="150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focuses on a </a:t>
            </a:r>
            <a:r>
              <a:rPr lang="en-US" sz="1500" b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10x10 deterministic puzzle</a:t>
            </a:r>
            <a:r>
              <a:rPr lang="en-US" sz="150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where our goal is to simulate and solve levels using specific movement rules.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Rule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9072245" y="2686685"/>
            <a:ext cx="2542540" cy="263779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266180" y="2686685"/>
            <a:ext cx="2542540" cy="263779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241415" y="2686050"/>
            <a:ext cx="2542540" cy="263779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266180" y="2686685"/>
            <a:ext cx="2542540" cy="263779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408045" y="2686685"/>
            <a:ext cx="2542540" cy="263779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577215" y="2686050"/>
            <a:ext cx="2542540" cy="263779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Google Shape;106;p15"/>
          <p:cNvSpPr txBox="1"/>
          <p:nvPr>
            <p:custDataLst>
              <p:tags r:id="rId7"/>
            </p:custDataLst>
          </p:nvPr>
        </p:nvSpPr>
        <p:spPr>
          <a:xfrm>
            <a:off x="817840" y="3695700"/>
            <a:ext cx="205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Dong Hanyu</a:t>
            </a:r>
            <a:endParaRPr lang="en-US" sz="2100" b="1">
              <a:solidFill>
                <a:srgbClr val="F3F0D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7" name="Google Shape;107;p15"/>
          <p:cNvSpPr txBox="1"/>
          <p:nvPr>
            <p:custDataLst>
              <p:tags r:id="rId8"/>
            </p:custDataLst>
          </p:nvPr>
        </p:nvSpPr>
        <p:spPr>
          <a:xfrm>
            <a:off x="866775" y="4229100"/>
            <a:ext cx="19573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Game State &amp;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 Loader</a:t>
            </a:r>
            <a:endParaRPr lang="en-US" sz="1500" b="0" i="0" u="none" strike="noStrike" cap="none">
              <a:solidFill>
                <a:srgbClr val="F8FAF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15"/>
          <p:cNvSpPr txBox="1"/>
          <p:nvPr>
            <p:custDataLst>
              <p:tags r:id="rId9"/>
            </p:custDataLst>
          </p:nvPr>
        </p:nvSpPr>
        <p:spPr>
          <a:xfrm>
            <a:off x="3651525" y="3695700"/>
            <a:ext cx="205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Tian Xu</a:t>
            </a:r>
            <a:endParaRPr sz="2100" b="1">
              <a:solidFill>
                <a:srgbClr val="F3F0D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15"/>
          <p:cNvSpPr txBox="1"/>
          <p:nvPr>
            <p:custDataLst>
              <p:tags r:id="rId10"/>
            </p:custDataLst>
          </p:nvPr>
        </p:nvSpPr>
        <p:spPr>
          <a:xfrm>
            <a:off x="3700462" y="4229100"/>
            <a:ext cx="19573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Player Hierarchy</a:t>
            </a:r>
            <a:endParaRPr lang="en-US" sz="1500" b="0" i="0" u="none" strike="noStrike" cap="none">
              <a:solidFill>
                <a:srgbClr val="F8FAF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15"/>
          <p:cNvSpPr txBox="1"/>
          <p:nvPr>
            <p:custDataLst>
              <p:tags r:id="rId11"/>
            </p:custDataLst>
          </p:nvPr>
        </p:nvSpPr>
        <p:spPr>
          <a:xfrm>
            <a:off x="6485215" y="3695700"/>
            <a:ext cx="205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Qiu Ziming</a:t>
            </a:r>
            <a:endParaRPr lang="en-US" sz="2100" b="1">
              <a:solidFill>
                <a:srgbClr val="F3F0D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" name="Google Shape;111;p15"/>
          <p:cNvSpPr txBox="1"/>
          <p:nvPr>
            <p:custDataLst>
              <p:tags r:id="rId12"/>
            </p:custDataLst>
          </p:nvPr>
        </p:nvSpPr>
        <p:spPr>
          <a:xfrm>
            <a:off x="6534150" y="4229100"/>
            <a:ext cx="19573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Game Main &amp;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 Interaction</a:t>
            </a:r>
            <a:endParaRPr lang="en-US" sz="1500" b="0" i="0" u="none" strike="noStrike" cap="none">
              <a:solidFill>
                <a:srgbClr val="F8FAF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15"/>
          <p:cNvSpPr txBox="1"/>
          <p:nvPr>
            <p:custDataLst>
              <p:tags r:id="rId13"/>
            </p:custDataLst>
          </p:nvPr>
        </p:nvSpPr>
        <p:spPr>
          <a:xfrm>
            <a:off x="9318902" y="3695700"/>
            <a:ext cx="205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Wu Yihang</a:t>
            </a:r>
            <a:endParaRPr lang="en-US" sz="2100" b="1">
              <a:solidFill>
                <a:srgbClr val="F3F0D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p15"/>
          <p:cNvSpPr txBox="1"/>
          <p:nvPr>
            <p:custDataLst>
              <p:tags r:id="rId14"/>
            </p:custDataLst>
          </p:nvPr>
        </p:nvSpPr>
        <p:spPr>
          <a:xfrm>
            <a:off x="9367837" y="4229100"/>
            <a:ext cx="19573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AI Player &amp;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rgbClr val="F8FAFC"/>
                </a:solidFill>
                <a:latin typeface="DM Sans"/>
                <a:ea typeface="DM Sans"/>
                <a:cs typeface="DM Sans"/>
                <a:sym typeface="DM Sans"/>
              </a:rPr>
              <a:t> Algorithms</a:t>
            </a:r>
            <a:endParaRPr lang="en-US" sz="1500" b="0" i="0" u="none" strike="noStrike" cap="none">
              <a:solidFill>
                <a:srgbClr val="F8FAF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4" name="Google Shape;114;p15" descr="image.png"/>
          <p:cNvPicPr preferRelativeResize="0"/>
          <p:nvPr>
            <p:custDataLst>
              <p:tags r:id="rId15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>
            <a:off x="1616868" y="3000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>
            <p:custDataLst>
              <p:tags r:id="rId17"/>
            </p:custDataLst>
          </p:nvPr>
        </p:nvPicPr>
        <p:blipFill rotWithShape="1">
          <a:blip r:embed="rId18"/>
          <a:srcRect/>
          <a:stretch>
            <a:fillRect/>
          </a:stretch>
        </p:blipFill>
        <p:spPr>
          <a:xfrm>
            <a:off x="4536281" y="3000375"/>
            <a:ext cx="285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>
            <p:custDataLst>
              <p:tags r:id="rId19"/>
            </p:custDataLst>
          </p:nvPr>
        </p:nvPicPr>
        <p:blipFill rotWithShape="1">
          <a:blip r:embed="rId20"/>
          <a:srcRect/>
          <a:stretch>
            <a:fillRect/>
          </a:stretch>
        </p:blipFill>
        <p:spPr>
          <a:xfrm>
            <a:off x="7227093" y="3000375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>
            <p:custDataLst>
              <p:tags r:id="rId21"/>
            </p:custDataLst>
          </p:nvPr>
        </p:nvPicPr>
        <p:blipFill rotWithShape="1">
          <a:blip r:embed="rId22"/>
          <a:srcRect/>
          <a:stretch>
            <a:fillRect/>
          </a:stretch>
        </p:blipFill>
        <p:spPr>
          <a:xfrm>
            <a:off x="10117931" y="30003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71500" y="571500"/>
            <a:ext cx="116014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Team Responsibilities</a:t>
            </a:r>
            <a:endParaRPr lang="en-US" sz="36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71500" y="1333500"/>
            <a:ext cx="11049000" cy="95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00" y="2166937"/>
            <a:ext cx="52863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2166937"/>
            <a:ext cx="52863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952500" y="2547937"/>
            <a:ext cx="47505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GameLoader.java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952500" y="3081337"/>
            <a:ext cx="45243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Responsible for parsing level files (e.g., level1.txt). It extracts: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952500" y="4957762"/>
            <a:ext cx="45243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Outputs initial setup to moves.txt.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715125" y="2547937"/>
            <a:ext cx="475059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GameState.java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6715125" y="3081337"/>
            <a:ext cx="4524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"Rule Engine" of the simulator.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076325" y="399827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143000" y="3890962"/>
            <a:ext cx="4333875" cy="3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Target Piece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076325" y="430307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143000" y="4195762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Initial Piece Positions (6 pieces)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076325" y="4607877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143000" y="4500562"/>
            <a:ext cx="4333875" cy="3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Dice Sequence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6905625" y="3576637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Grid Logic: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Manages the 10x10 board (0-99).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6905596" y="4018908"/>
            <a:ext cx="43338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Move Generation: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altLang="zh-CN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Generate 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valid moves based on dice rolls</a:t>
            </a:r>
            <a:r>
              <a:rPr lang="en-US" sz="1500">
                <a:solidFill>
                  <a:srgbClr val="1E293B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.</a:t>
            </a:r>
            <a:endParaRPr lang="en-US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905596" y="4869471"/>
            <a:ext cx="4524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Win Condition: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Checks if the target piece reaches square 0.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571500" y="571500"/>
            <a:ext cx="116014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Core Logic Implementation </a:t>
            </a:r>
            <a:r>
              <a:rPr lang="en-US" altLang="zh-CN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by Dong Hanyu</a:t>
            </a:r>
            <a:endParaRPr lang="en-US" altLang="zh-CN" sz="36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571500" y="1333500"/>
            <a:ext cx="11049000" cy="95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34125" y="2166937"/>
            <a:ext cx="52863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166937"/>
            <a:ext cx="52863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917575" y="2536825"/>
            <a:ext cx="540448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 Player Class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727075" y="3110230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Designed a flexible base class to ensure polymorphism.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6706870" y="2546350"/>
            <a:ext cx="504126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RandomPlayer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6471920" y="3119755"/>
            <a:ext cx="4982210" cy="3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1500">
                <a:solidFill>
                  <a:srgbClr val="1E293B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r</a:t>
            </a:r>
            <a:r>
              <a:rPr lang="en-US" altLang="zh-CN" sz="1500">
                <a:solidFill>
                  <a:srgbClr val="1E293B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andom</a:t>
            </a: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agent used for baseline testing.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17"/>
          <p:cNvSpPr txBox="1"/>
          <p:nvPr>
            <p:custDataLst>
              <p:tags r:id="rId3"/>
            </p:custDataLst>
          </p:nvPr>
        </p:nvSpPr>
        <p:spPr>
          <a:xfrm>
            <a:off x="788670" y="3723731"/>
            <a:ext cx="83717" cy="21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17"/>
          <p:cNvSpPr txBox="1"/>
          <p:nvPr>
            <p:custDataLst>
              <p:tags r:id="rId4"/>
            </p:custDataLst>
          </p:nvPr>
        </p:nvSpPr>
        <p:spPr>
          <a:xfrm>
            <a:off x="917575" y="3605530"/>
            <a:ext cx="50958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Defines the contract: chooseMove(GameState state).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17"/>
          <p:cNvSpPr txBox="1"/>
          <p:nvPr>
            <p:custDataLst>
              <p:tags r:id="rId5"/>
            </p:custDataLst>
          </p:nvPr>
        </p:nvSpPr>
        <p:spPr>
          <a:xfrm>
            <a:off x="788670" y="4041231"/>
            <a:ext cx="83717" cy="19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17"/>
          <p:cNvSpPr txBox="1"/>
          <p:nvPr>
            <p:custDataLst>
              <p:tags r:id="rId6"/>
            </p:custDataLst>
          </p:nvPr>
        </p:nvSpPr>
        <p:spPr>
          <a:xfrm>
            <a:off x="917575" y="3919855"/>
            <a:ext cx="509587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Handles output formatting via printMove().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17"/>
          <p:cNvSpPr txBox="1"/>
          <p:nvPr>
            <p:custDataLst>
              <p:tags r:id="rId7"/>
            </p:custDataLst>
          </p:nvPr>
        </p:nvSpPr>
        <p:spPr>
          <a:xfrm>
            <a:off x="6578600" y="3733165"/>
            <a:ext cx="79375" cy="24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17"/>
          <p:cNvSpPr txBox="1"/>
          <p:nvPr>
            <p:custDataLst>
              <p:tags r:id="rId8"/>
            </p:custDataLst>
          </p:nvPr>
        </p:nvSpPr>
        <p:spPr>
          <a:xfrm>
            <a:off x="6662420" y="3615055"/>
            <a:ext cx="4803140" cy="7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Selects a valid move from generatePossibleMoves() at random.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17"/>
          <p:cNvSpPr txBox="1"/>
          <p:nvPr>
            <p:custDataLst>
              <p:tags r:id="rId9"/>
            </p:custDataLst>
          </p:nvPr>
        </p:nvSpPr>
        <p:spPr>
          <a:xfrm flipV="1">
            <a:off x="6546850" y="4798060"/>
            <a:ext cx="104140" cy="1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17"/>
          <p:cNvSpPr txBox="1"/>
          <p:nvPr>
            <p:custDataLst>
              <p:tags r:id="rId10"/>
            </p:custDataLst>
          </p:nvPr>
        </p:nvSpPr>
        <p:spPr>
          <a:xfrm>
            <a:off x="6650990" y="4592955"/>
            <a:ext cx="4803140" cy="7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Useful for checking game stability but fails on complex levels.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71500" y="571500"/>
            <a:ext cx="116014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Player Architecture </a:t>
            </a:r>
            <a:r>
              <a:rPr lang="en-US" altLang="zh-CN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by Tian Xu</a:t>
            </a:r>
            <a:endParaRPr lang="en-US" altLang="zh-CN" sz="36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571500" y="1333500"/>
            <a:ext cx="11049000" cy="95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 descr="image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334125" y="2166937"/>
            <a:ext cx="52863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2166937"/>
            <a:ext cx="52863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>
            <p:custDataLst>
              <p:tags r:id="rId5"/>
            </p:custDataLst>
          </p:nvPr>
        </p:nvSpPr>
        <p:spPr>
          <a:xfrm>
            <a:off x="741680" y="2529205"/>
            <a:ext cx="507047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HumanPlayer.java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18"/>
          <p:cNvSpPr txBox="1"/>
          <p:nvPr>
            <p:custDataLst>
              <p:tags r:id="rId6"/>
            </p:custDataLst>
          </p:nvPr>
        </p:nvSpPr>
        <p:spPr>
          <a:xfrm>
            <a:off x="962025" y="3107690"/>
            <a:ext cx="4725670" cy="3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Enables manual testing and debugging.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18"/>
          <p:cNvSpPr txBox="1"/>
          <p:nvPr>
            <p:custDataLst>
              <p:tags r:id="rId7"/>
            </p:custDataLst>
          </p:nvPr>
        </p:nvSpPr>
        <p:spPr>
          <a:xfrm>
            <a:off x="962025" y="3610610"/>
            <a:ext cx="4725035" cy="147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Implements a Command Line Interface (CLI) that prompts the user to select valid moves based on the current dice roll, validating input against the GameState rules.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18"/>
          <p:cNvSpPr txBox="1"/>
          <p:nvPr>
            <p:custDataLst>
              <p:tags r:id="rId8"/>
            </p:custDataLst>
          </p:nvPr>
        </p:nvSpPr>
        <p:spPr>
          <a:xfrm>
            <a:off x="6553835" y="2529205"/>
            <a:ext cx="5316855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GameMain.java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" name="Google Shape;173;p18"/>
          <p:cNvSpPr txBox="1"/>
          <p:nvPr>
            <p:custDataLst>
              <p:tags r:id="rId9"/>
            </p:custDataLst>
          </p:nvPr>
        </p:nvSpPr>
        <p:spPr>
          <a:xfrm>
            <a:off x="6781165" y="3107690"/>
            <a:ext cx="4772660" cy="3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sz="1500">
                <a:solidFill>
                  <a:schemeClr val="tx1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c</a:t>
            </a:r>
            <a:r>
              <a:rPr lang="en-US" altLang="zh-CN" sz="1500">
                <a:solidFill>
                  <a:schemeClr val="tx1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ore game loop</a:t>
            </a: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18"/>
          <p:cNvSpPr txBox="1"/>
          <p:nvPr>
            <p:custDataLst>
              <p:tags r:id="rId10"/>
            </p:custDataLst>
          </p:nvPr>
        </p:nvSpPr>
        <p:spPr>
          <a:xfrm>
            <a:off x="6781165" y="3610610"/>
            <a:ext cx="477266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Orchestrates the simulation flow: Loading Levels → Initializing Player → Loop (Move → Update State → Check Win) → Final Output.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571500" y="571500"/>
            <a:ext cx="11601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5088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Interaction &amp; Execution</a:t>
            </a:r>
            <a:endParaRPr lang="en-US" sz="3600" b="0" i="0" u="none" strike="noStrike" cap="none">
              <a:solidFill>
                <a:srgbClr val="005088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571500" y="1333500"/>
            <a:ext cx="11049000" cy="9600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17"/>
          <p:cNvSpPr txBox="1"/>
          <p:nvPr>
            <p:custDataLst>
              <p:tags r:id="rId11"/>
            </p:custDataLst>
          </p:nvPr>
        </p:nvSpPr>
        <p:spPr>
          <a:xfrm>
            <a:off x="788670" y="3723731"/>
            <a:ext cx="83717" cy="21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153;p17"/>
          <p:cNvSpPr txBox="1"/>
          <p:nvPr>
            <p:custDataLst>
              <p:tags r:id="rId12"/>
            </p:custDataLst>
          </p:nvPr>
        </p:nvSpPr>
        <p:spPr>
          <a:xfrm>
            <a:off x="788670" y="3219541"/>
            <a:ext cx="83717" cy="21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153;p17"/>
          <p:cNvSpPr txBox="1"/>
          <p:nvPr>
            <p:custDataLst>
              <p:tags r:id="rId13"/>
            </p:custDataLst>
          </p:nvPr>
        </p:nvSpPr>
        <p:spPr>
          <a:xfrm>
            <a:off x="6625590" y="3723731"/>
            <a:ext cx="83717" cy="21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153;p17"/>
          <p:cNvSpPr txBox="1"/>
          <p:nvPr>
            <p:custDataLst>
              <p:tags r:id="rId14"/>
            </p:custDataLst>
          </p:nvPr>
        </p:nvSpPr>
        <p:spPr>
          <a:xfrm>
            <a:off x="6625590" y="3219541"/>
            <a:ext cx="83717" cy="21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rgbClr val="1E29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698500" y="1460500"/>
            <a:ext cx="11049000" cy="952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5619750" y="2286000"/>
            <a:ext cx="952500" cy="381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400663" y="2609850"/>
            <a:ext cx="539067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AI Challenge</a:t>
            </a:r>
            <a:endParaRPr lang="en-US" sz="48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780030" y="3848100"/>
            <a:ext cx="6715125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Implementing an autonomous solver using </a:t>
            </a:r>
            <a:br>
              <a:rPr lang="en-US" sz="1800" b="0" i="0" u="none" strike="noStrike" cap="none">
                <a:solidFill>
                  <a:srgbClr val="0050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 Search Algorithms.</a:t>
            </a:r>
            <a:endParaRPr lang="en-US" sz="1500" b="0" i="0" u="none" strike="noStrike" cap="none">
              <a:solidFill>
                <a:srgbClr val="0050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/>
        </p:nvSpPr>
        <p:spPr>
          <a:xfrm>
            <a:off x="762000" y="762000"/>
            <a:ext cx="4800600" cy="32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A* Search </a:t>
            </a:r>
            <a:endParaRPr lang="en-US" sz="2100" b="1" i="0" u="none" strike="noStrike" cap="none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34975" y="1438275"/>
            <a:ext cx="4572000" cy="7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The AIPlayer uses the </a:t>
            </a:r>
            <a:r>
              <a:rPr lang="en-US" sz="1500" b="1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A*</a:t>
            </a: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algorithm to find the optimal path to victory.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34975" y="2428875"/>
            <a:ext cx="45720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The "Node" Class:</a:t>
            </a:r>
            <a:br>
              <a:rPr lang="en-US" sz="1800" b="0" i="0" u="none" strike="noStrike" cap="none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We defined a custom inner class Node that stores: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434975" y="5295900"/>
            <a:ext cx="45720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 PriorityQueue manages these nodes, always exploring the most promising state first.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58800" y="3502025"/>
            <a:ext cx="83741" cy="19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625475" y="3390900"/>
            <a:ext cx="4381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Current round (Cost g(n))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58800" y="3792728"/>
            <a:ext cx="83741" cy="21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625475" y="3705225"/>
            <a:ext cx="4381500" cy="36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tx1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p</a:t>
            </a: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iecePositions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558800" y="4105275"/>
            <a:ext cx="666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42552" y="4455160"/>
            <a:ext cx="43815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Reference to previousNode (for path reconstruction)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58800" y="4479471"/>
            <a:ext cx="83717" cy="4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625475" y="4010025"/>
            <a:ext cx="43815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totalDistance (Priority score f(n))</a:t>
            </a:r>
            <a:endParaRPr lang="en-US" sz="1500" b="0" i="0" u="none" strike="noStrike" cap="none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34000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0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1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2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3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4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5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6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7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8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19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20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1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2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3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4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5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6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27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28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29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3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30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31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32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33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34.xml><?xml version="1.0" encoding="utf-8"?>
<p:tagLst xmlns:p="http://schemas.openxmlformats.org/presentationml/2006/main">
  <p:tag name="KSO_WM_DIAGRAM_VIRTUALLY_FRAME" val="{&quot;height&quot;:289.5,&quot;left&quot;:45,&quot;top&quot;:170.62496062992125,&quot;width&quot;:889.7}"/>
</p:tagLst>
</file>

<file path=ppt/tags/tag35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36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37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38.xml><?xml version="1.0" encoding="utf-8"?>
<p:tagLst xmlns:p="http://schemas.openxmlformats.org/presentationml/2006/main">
  <p:tag name="KSO_WM_DIAGRAM_VIRTUALLY_FRAME" val="{&quot;height&quot;:195.5,&quot;left&quot;:54.75,&quot;top&quot;:224.3,&quot;width&quot;:871.1}"/>
</p:tagLst>
</file>

<file path=ppt/tags/tag4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5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6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7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8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ags/tag9.xml><?xml version="1.0" encoding="utf-8"?>
<p:tagLst xmlns:p="http://schemas.openxmlformats.org/presentationml/2006/main">
  <p:tag name="KSO_WM_DIAGRAM_VIRTUALLY_FRAME" val="{&quot;height&quot;:207.75,&quot;left&quot;:45,&quot;top&quot;:211.5,&quot;width&quot;:870.0499212598424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3063</Words>
  <Application>WPS 演示</Application>
  <PresentationFormat/>
  <Paragraphs>166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Arial</vt:lpstr>
      <vt:lpstr>Calibri</vt:lpstr>
      <vt:lpstr>Merriweather Light</vt:lpstr>
      <vt:lpstr>DM Sans</vt:lpstr>
      <vt:lpstr>Merriweather</vt:lpstr>
      <vt:lpstr>DM Sans</vt:lpstr>
      <vt:lpstr>微软雅黑</vt:lpstr>
      <vt:lpstr>Arial Unicode MS</vt:lpstr>
      <vt:lpstr>Office Theme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？！</cp:lastModifiedBy>
  <cp:revision>6</cp:revision>
  <dcterms:created xsi:type="dcterms:W3CDTF">2025-12-26T01:28:00Z</dcterms:created>
  <dcterms:modified xsi:type="dcterms:W3CDTF">2025-12-26T15:22:04Z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D6475BE92F17116A445F4D699C8A6430_42</vt:lpwstr>
  </property>
  <property fmtid="{D5CDD505-2E9C-101B-9397-08002B2CF9AE}" pid="3" name="KSOProductBuildVer">
    <vt:lpwstr>2052-12.1.0.24034</vt:lpwstr>
  </property>
</Properties>
</file>